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13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49" autoAdjust="0"/>
    <p:restoredTop sz="94660"/>
  </p:normalViewPr>
  <p:slideViewPr>
    <p:cSldViewPr snapToGrid="0">
      <p:cViewPr>
        <p:scale>
          <a:sx n="25" d="100"/>
          <a:sy n="25" d="100"/>
        </p:scale>
        <p:origin x="2826" y="-486"/>
      </p:cViewPr>
      <p:guideLst>
        <p:guide orient="horz" pos="13413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2022-05-09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2022-05-09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emf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344D9720-FA31-403A-B941-7CBEAF3262EC}"/>
              </a:ext>
            </a:extLst>
          </p:cNvPr>
          <p:cNvSpPr/>
          <p:nvPr/>
        </p:nvSpPr>
        <p:spPr>
          <a:xfrm>
            <a:off x="85539" y="3897466"/>
            <a:ext cx="30275212" cy="3082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27000" algn="ctr" latinLnBrk="0">
              <a:lnSpc>
                <a:spcPct val="115000"/>
              </a:lnSpc>
              <a:spcAft>
                <a:spcPts val="0"/>
              </a:spcAft>
            </a:pPr>
            <a:r>
              <a:rPr lang="en-US" sz="88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A 16Gb/s NRZ transmitter with 2GHz PLL </a:t>
            </a:r>
          </a:p>
          <a:p>
            <a:pPr indent="127000" algn="ctr" latinLnBrk="0">
              <a:lnSpc>
                <a:spcPct val="115000"/>
              </a:lnSpc>
              <a:spcAft>
                <a:spcPts val="0"/>
              </a:spcAft>
            </a:pPr>
            <a:r>
              <a:rPr lang="en-US" sz="88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in 28-nm CMOS process for MIPI D-PHY</a:t>
            </a:r>
            <a:endParaRPr lang="en-US" sz="4400" b="1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한양신명조"/>
              <a:cs typeface="Times New Roman" panose="02020603050405020304" pitchFamily="18" charset="0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347733B7-3557-49F4-A05C-635BF5F7063B}"/>
              </a:ext>
            </a:extLst>
          </p:cNvPr>
          <p:cNvSpPr/>
          <p:nvPr/>
        </p:nvSpPr>
        <p:spPr>
          <a:xfrm>
            <a:off x="-85538" y="7014321"/>
            <a:ext cx="30275212" cy="1671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27000" algn="ctr" latinLnBrk="0">
              <a:lnSpc>
                <a:spcPct val="115000"/>
              </a:lnSpc>
              <a:spcAft>
                <a:spcPts val="0"/>
              </a:spcAft>
            </a:pPr>
            <a:r>
              <a:rPr lang="en-US" sz="4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Minhyun</a:t>
            </a:r>
            <a:r>
              <a:rPr lang="en-US" sz="4800" kern="100" dirty="0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 </a:t>
            </a:r>
            <a:r>
              <a:rPr lang="en-US" sz="4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Jin</a:t>
            </a:r>
            <a:r>
              <a:rPr lang="en-US" sz="4800" kern="100" dirty="0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, </a:t>
            </a:r>
            <a:r>
              <a:rPr lang="en-US" sz="4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Hohyeon</a:t>
            </a:r>
            <a:r>
              <a:rPr lang="en-US" sz="4800" kern="100" dirty="0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 Lee, Kwang </a:t>
            </a:r>
            <a:r>
              <a:rPr lang="en-US" sz="4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Jin</a:t>
            </a:r>
            <a:r>
              <a:rPr lang="en-US" sz="4800" kern="100" dirty="0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 Park, </a:t>
            </a:r>
            <a:r>
              <a:rPr lang="en-US" sz="4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Jiwon</a:t>
            </a:r>
            <a:r>
              <a:rPr lang="en-US" sz="4800" kern="100" dirty="0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 Kim, Seung Ju Yoon and Soo </a:t>
            </a:r>
            <a:r>
              <a:rPr lang="en-US" sz="4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Youn</a:t>
            </a:r>
            <a:r>
              <a:rPr lang="en-US" sz="4800" kern="100" dirty="0">
                <a:solidFill>
                  <a:srgbClr val="000000"/>
                </a:solidFill>
                <a:latin typeface="Times New Roman" panose="02020603050405020304" pitchFamily="18" charset="0"/>
                <a:ea typeface="한양신명조"/>
                <a:cs typeface="Times New Roman" panose="02020603050405020304" pitchFamily="18" charset="0"/>
              </a:rPr>
              <a:t> Kim</a:t>
            </a:r>
            <a:endParaRPr lang="en-US" sz="4000" kern="100" dirty="0">
              <a:solidFill>
                <a:srgbClr val="000000"/>
              </a:solidFill>
              <a:latin typeface="Times New Roman" panose="02020603050405020304" pitchFamily="18" charset="0"/>
              <a:ea typeface="한양신명조"/>
              <a:cs typeface="Times New Roman" panose="02020603050405020304" pitchFamily="18" charset="0"/>
            </a:endParaRPr>
          </a:p>
          <a:p>
            <a:pPr marL="167640" indent="-167640" algn="ctr" latinLnBrk="0">
              <a:lnSpc>
                <a:spcPct val="115000"/>
              </a:lnSpc>
              <a:spcAft>
                <a:spcPts val="0"/>
              </a:spcAft>
              <a:tabLst>
                <a:tab pos="16764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lang="en-US" sz="44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Department of Semiconductor Science, Dongguk University</a:t>
            </a:r>
            <a:endParaRPr lang="en-US" sz="4400" kern="100" dirty="0">
              <a:solidFill>
                <a:srgbClr val="000000"/>
              </a:solidFill>
              <a:effectLst/>
              <a:latin typeface="한양신명조"/>
              <a:cs typeface="Times New Roman" panose="02020603050405020304" pitchFamily="18" charset="0"/>
            </a:endParaRP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A5147E22-D640-49DB-801C-D0DF5B1F5BF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128451" y="17457084"/>
            <a:ext cx="11937999" cy="6701944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AB848587-D201-42EE-A336-8759C4341D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0093" y="25234839"/>
            <a:ext cx="12916018" cy="440019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직사각형 19">
            <a:extLst>
              <a:ext uri="{FF2B5EF4-FFF2-40B4-BE49-F238E27FC236}">
                <a16:creationId xmlns:a16="http://schemas.microsoft.com/office/drawing/2014/main" id="{27EE3D2B-0BAC-4C56-87B1-C904C276486E}"/>
              </a:ext>
            </a:extLst>
          </p:cNvPr>
          <p:cNvSpPr/>
          <p:nvPr/>
        </p:nvSpPr>
        <p:spPr>
          <a:xfrm>
            <a:off x="894683" y="11154224"/>
            <a:ext cx="133535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buFont typeface="Times New Roman" panose="02020603050405020304" pitchFamily="18" charset="0"/>
              <a:buChar char="‐"/>
            </a:pPr>
            <a:r>
              <a:rPr lang="en-US" sz="4000" kern="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MIPI DPHY outputs 4-lane data output and clock as a display, signals are transmitted using one physical line different     from the existing interface.</a:t>
            </a:r>
          </a:p>
          <a:p>
            <a:pPr marL="685800" indent="-685800" algn="just">
              <a:buFont typeface="Times New Roman" panose="02020603050405020304" pitchFamily="18" charset="0"/>
              <a:buChar char="‐"/>
            </a:pPr>
            <a:r>
              <a:rPr lang="en-US" sz="4000" kern="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This paper proposes a 16Gb/s NRZ transmitter for MIPI D-PHY, a data driving verification circuit and a 2 GHz on-chip PLL for clock generator. </a:t>
            </a:r>
            <a:endParaRPr lang="en-US" sz="4000" dirty="0"/>
          </a:p>
        </p:txBody>
      </p:sp>
      <p:sp>
        <p:nvSpPr>
          <p:cNvPr id="22" name="Line 73">
            <a:extLst>
              <a:ext uri="{FF2B5EF4-FFF2-40B4-BE49-F238E27FC236}">
                <a16:creationId xmlns:a16="http://schemas.microsoft.com/office/drawing/2014/main" id="{38F1945E-9643-4FC2-BB44-4730B7008F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5189" y="10679899"/>
            <a:ext cx="12714164" cy="31536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DA0768-56ED-47B5-B3F0-5E8995BB69DE}"/>
              </a:ext>
            </a:extLst>
          </p:cNvPr>
          <p:cNvSpPr txBox="1"/>
          <p:nvPr/>
        </p:nvSpPr>
        <p:spPr>
          <a:xfrm>
            <a:off x="1458964" y="9571903"/>
            <a:ext cx="82850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MIPI D-PHY</a:t>
            </a:r>
          </a:p>
        </p:txBody>
      </p:sp>
      <p:sp>
        <p:nvSpPr>
          <p:cNvPr id="24" name="Line 73">
            <a:extLst>
              <a:ext uri="{FF2B5EF4-FFF2-40B4-BE49-F238E27FC236}">
                <a16:creationId xmlns:a16="http://schemas.microsoft.com/office/drawing/2014/main" id="{4BCC9500-368F-458C-9009-8FC5BFB996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34649" y="17256746"/>
            <a:ext cx="12813563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E43A7ACC-545E-405D-A19E-561D85199194}"/>
              </a:ext>
            </a:extLst>
          </p:cNvPr>
          <p:cNvSpPr/>
          <p:nvPr/>
        </p:nvSpPr>
        <p:spPr>
          <a:xfrm>
            <a:off x="1434649" y="16091701"/>
            <a:ext cx="805752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ea typeface="맑은 고딕" panose="020B0503020000020004" pitchFamily="50" charset="-127"/>
              </a:rPr>
              <a:t>4Gb/s NRZ transmitter </a:t>
            </a:r>
            <a:endParaRPr lang="en-US" sz="6000" b="1" dirty="0"/>
          </a:p>
        </p:txBody>
      </p:sp>
      <p:pic>
        <p:nvPicPr>
          <p:cNvPr id="34" name="그림 33">
            <a:extLst>
              <a:ext uri="{FF2B5EF4-FFF2-40B4-BE49-F238E27FC236}">
                <a16:creationId xmlns:a16="http://schemas.microsoft.com/office/drawing/2014/main" id="{B39E7331-C4C6-4B2B-BD0E-56ECA1289955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5157164" y="11040439"/>
            <a:ext cx="5365477" cy="6535250"/>
          </a:xfrm>
          <a:prstGeom prst="rect">
            <a:avLst/>
          </a:prstGeom>
        </p:spPr>
      </p:pic>
      <p:pic>
        <p:nvPicPr>
          <p:cNvPr id="35" name="그림 34">
            <a:extLst>
              <a:ext uri="{FF2B5EF4-FFF2-40B4-BE49-F238E27FC236}">
                <a16:creationId xmlns:a16="http://schemas.microsoft.com/office/drawing/2014/main" id="{406422EB-CF88-48A6-A07B-4417F2F1677A}"/>
              </a:ext>
            </a:extLst>
          </p:cNvPr>
          <p:cNvPicPr/>
          <p:nvPr/>
        </p:nvPicPr>
        <p:blipFill rotWithShape="1">
          <a:blip r:embed="rId5"/>
          <a:srcRect b="1598"/>
          <a:stretch/>
        </p:blipFill>
        <p:spPr>
          <a:xfrm>
            <a:off x="20394059" y="11474344"/>
            <a:ext cx="8986471" cy="5320916"/>
          </a:xfrm>
          <a:prstGeom prst="rect">
            <a:avLst/>
          </a:prstGeom>
        </p:spPr>
      </p:pic>
      <p:sp>
        <p:nvSpPr>
          <p:cNvPr id="36" name="직사각형 35">
            <a:extLst>
              <a:ext uri="{FF2B5EF4-FFF2-40B4-BE49-F238E27FC236}">
                <a16:creationId xmlns:a16="http://schemas.microsoft.com/office/drawing/2014/main" id="{982B3346-4043-4521-95F1-D8A2AD58BBD0}"/>
              </a:ext>
            </a:extLst>
          </p:cNvPr>
          <p:cNvSpPr/>
          <p:nvPr/>
        </p:nvSpPr>
        <p:spPr>
          <a:xfrm>
            <a:off x="15585895" y="35899785"/>
            <a:ext cx="1355738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Times New Roman" panose="02020603050405020304" pitchFamily="18" charset="0"/>
              <a:buChar char="‐"/>
            </a:pPr>
            <a:r>
              <a:rPr lang="en-US" sz="4000" kern="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Among various interfaces, a 16Gb/s transmitter was designed for MIPI D-PHY, and 250 MHz of parallel data was successfully driven at 4Gb/s per line.</a:t>
            </a:r>
          </a:p>
          <a:p>
            <a:pPr marL="571500" indent="-571500">
              <a:buFont typeface="Times New Roman" panose="02020603050405020304" pitchFamily="18" charset="0"/>
              <a:buChar char="‐"/>
            </a:pPr>
            <a:r>
              <a:rPr lang="en-US" sz="4000" kern="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According to the simulation results, power consumption of 0.611 </a:t>
            </a:r>
            <a:r>
              <a:rPr lang="en-US" sz="4000" kern="0" dirty="0" err="1">
                <a:latin typeface="Times New Roman" panose="02020603050405020304" pitchFamily="18" charset="0"/>
                <a:ea typeface="맑은 고딕" panose="020B0503020000020004" pitchFamily="50" charset="-127"/>
              </a:rPr>
              <a:t>mW</a:t>
            </a:r>
            <a:r>
              <a:rPr lang="en-US" sz="4000" kern="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/Gb/s is achieved at the 28 nm CMOS 1V supply voltage level. </a:t>
            </a:r>
            <a:endParaRPr lang="en-US" sz="4000" dirty="0"/>
          </a:p>
        </p:txBody>
      </p:sp>
      <p:sp>
        <p:nvSpPr>
          <p:cNvPr id="43" name="Line 73">
            <a:extLst>
              <a:ext uri="{FF2B5EF4-FFF2-40B4-BE49-F238E27FC236}">
                <a16:creationId xmlns:a16="http://schemas.microsoft.com/office/drawing/2014/main" id="{90D359B6-44D1-4B47-9ACF-C1E3B2146F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845503" y="24612905"/>
            <a:ext cx="12813563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99A4307E-8396-46B8-AC31-1F5088F4C066}"/>
              </a:ext>
            </a:extLst>
          </p:cNvPr>
          <p:cNvSpPr/>
          <p:nvPr/>
        </p:nvSpPr>
        <p:spPr>
          <a:xfrm>
            <a:off x="15845503" y="23400378"/>
            <a:ext cx="36263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ea typeface="맑은 고딕" panose="020B0503020000020004" pitchFamily="50" charset="-127"/>
              </a:rPr>
              <a:t>Summary </a:t>
            </a:r>
            <a:endParaRPr lang="en-US" sz="6000" b="1" dirty="0"/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id="{3C4BA85D-06C0-4A63-A6AC-C8B961A8C412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2515948" y="31152580"/>
            <a:ext cx="10460156" cy="4832092"/>
          </a:xfrm>
          <a:prstGeom prst="rect">
            <a:avLst/>
          </a:prstGeom>
        </p:spPr>
      </p:pic>
      <p:pic>
        <p:nvPicPr>
          <p:cNvPr id="47" name="그림 46">
            <a:extLst>
              <a:ext uri="{FF2B5EF4-FFF2-40B4-BE49-F238E27FC236}">
                <a16:creationId xmlns:a16="http://schemas.microsoft.com/office/drawing/2014/main" id="{3CF3C98B-1ACA-43E5-8089-831A50AF225A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1131937" y="35822995"/>
            <a:ext cx="12377586" cy="3623982"/>
          </a:xfrm>
          <a:prstGeom prst="rect">
            <a:avLst/>
          </a:prstGeom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35DCAA62-C7E6-403F-A62F-D2229EC7EDE9}"/>
              </a:ext>
            </a:extLst>
          </p:cNvPr>
          <p:cNvGrpSpPr/>
          <p:nvPr/>
        </p:nvGrpSpPr>
        <p:grpSpPr>
          <a:xfrm>
            <a:off x="15137606" y="18985209"/>
            <a:ext cx="14005670" cy="4740654"/>
            <a:chOff x="14973967" y="18985209"/>
            <a:chExt cx="14689630" cy="4626488"/>
          </a:xfrm>
        </p:grpSpPr>
        <p:pic>
          <p:nvPicPr>
            <p:cNvPr id="48" name="그림 47">
              <a:extLst>
                <a:ext uri="{FF2B5EF4-FFF2-40B4-BE49-F238E27FC236}">
                  <a16:creationId xmlns:a16="http://schemas.microsoft.com/office/drawing/2014/main" id="{84815D78-1942-4A74-93EC-B6CA67761F5C}"/>
                </a:ext>
              </a:extLst>
            </p:cNvPr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22242286" y="18985209"/>
              <a:ext cx="7421311" cy="4626488"/>
            </a:xfrm>
            <a:prstGeom prst="rect">
              <a:avLst/>
            </a:prstGeom>
          </p:spPr>
        </p:pic>
        <p:pic>
          <p:nvPicPr>
            <p:cNvPr id="49" name="그림 48">
              <a:extLst>
                <a:ext uri="{FF2B5EF4-FFF2-40B4-BE49-F238E27FC236}">
                  <a16:creationId xmlns:a16="http://schemas.microsoft.com/office/drawing/2014/main" id="{39BA6FB3-6F15-4F81-A245-D142657E5FAF}"/>
                </a:ext>
              </a:extLst>
            </p:cNvPr>
            <p:cNvPicPr/>
            <p:nvPr/>
          </p:nvPicPr>
          <p:blipFill>
            <a:blip r:embed="rId9"/>
            <a:stretch>
              <a:fillRect/>
            </a:stretch>
          </p:blipFill>
          <p:spPr>
            <a:xfrm>
              <a:off x="14973967" y="20616493"/>
              <a:ext cx="7121685" cy="2050934"/>
            </a:xfrm>
            <a:prstGeom prst="rect">
              <a:avLst/>
            </a:prstGeom>
          </p:spPr>
        </p:pic>
      </p:grpSp>
      <p:sp>
        <p:nvSpPr>
          <p:cNvPr id="50" name="Line 73">
            <a:extLst>
              <a:ext uri="{FF2B5EF4-FFF2-40B4-BE49-F238E27FC236}">
                <a16:creationId xmlns:a16="http://schemas.microsoft.com/office/drawing/2014/main" id="{68202BE8-E63D-4762-A328-FF5EA238A9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79869" y="30977697"/>
            <a:ext cx="12813563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6FBA12C6-20D5-4C7E-B1C2-FEA0AEB0518D}"/>
              </a:ext>
            </a:extLst>
          </p:cNvPr>
          <p:cNvSpPr/>
          <p:nvPr/>
        </p:nvSpPr>
        <p:spPr>
          <a:xfrm>
            <a:off x="1179869" y="29812652"/>
            <a:ext cx="1143184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ea typeface="맑은 고딕" panose="020B0503020000020004" pitchFamily="50" charset="-127"/>
              </a:rPr>
              <a:t>Dual Data Rate Serializer &amp; PISO</a:t>
            </a:r>
            <a:endParaRPr lang="en-US" sz="6000" b="1" dirty="0"/>
          </a:p>
        </p:txBody>
      </p:sp>
      <p:sp>
        <p:nvSpPr>
          <p:cNvPr id="52" name="Line 73">
            <a:extLst>
              <a:ext uri="{FF2B5EF4-FFF2-40B4-BE49-F238E27FC236}">
                <a16:creationId xmlns:a16="http://schemas.microsoft.com/office/drawing/2014/main" id="{91FC14AD-CFFE-40D3-BCDD-468AB30957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585895" y="18977763"/>
            <a:ext cx="12813563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9B9BA448-6762-4A41-A31F-5BD3B8D61330}"/>
              </a:ext>
            </a:extLst>
          </p:cNvPr>
          <p:cNvSpPr/>
          <p:nvPr/>
        </p:nvSpPr>
        <p:spPr>
          <a:xfrm>
            <a:off x="15585895" y="17812718"/>
            <a:ext cx="82429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ea typeface="맑은 고딕" panose="020B0503020000020004" pitchFamily="50" charset="-127"/>
              </a:rPr>
              <a:t>PRBS &amp; PRBS Checker</a:t>
            </a:r>
            <a:endParaRPr lang="en-US" sz="6000" b="1" dirty="0"/>
          </a:p>
        </p:txBody>
      </p:sp>
      <p:sp>
        <p:nvSpPr>
          <p:cNvPr id="54" name="Line 73">
            <a:extLst>
              <a:ext uri="{FF2B5EF4-FFF2-40B4-BE49-F238E27FC236}">
                <a16:creationId xmlns:a16="http://schemas.microsoft.com/office/drawing/2014/main" id="{8400985D-6180-4263-ACAB-BC97322A41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49295" y="10679899"/>
            <a:ext cx="12813563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D1355B35-3367-4A6D-97B8-47166F11FEA8}"/>
              </a:ext>
            </a:extLst>
          </p:cNvPr>
          <p:cNvSpPr/>
          <p:nvPr/>
        </p:nvSpPr>
        <p:spPr>
          <a:xfrm>
            <a:off x="15649295" y="9514854"/>
            <a:ext cx="875592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ea typeface="맑은 고딕" panose="020B0503020000020004" pitchFamily="50" charset="-127"/>
              </a:rPr>
              <a:t>De-emphasis Equalization</a:t>
            </a:r>
            <a:endParaRPr lang="en-US" sz="6000" b="1" dirty="0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45465F55-3061-43A6-8161-9352DA4AC906}"/>
              </a:ext>
            </a:extLst>
          </p:cNvPr>
          <p:cNvSpPr/>
          <p:nvPr/>
        </p:nvSpPr>
        <p:spPr>
          <a:xfrm>
            <a:off x="894683" y="24376819"/>
            <a:ext cx="133535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Times New Roman" panose="02020603050405020304" pitchFamily="18" charset="0"/>
              <a:buChar char="‐"/>
            </a:pPr>
            <a:r>
              <a:rPr lang="en-US" sz="4000" kern="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All systems operate through the 2GHz clock signal through   the built-in PLL, and the designed 8-bit pseudo random         binary sequence (PRBS) generates 500 MHz of parallel data. The  transmitter transmits 4Gb/s of data per line.</a:t>
            </a:r>
          </a:p>
          <a:p>
            <a:pPr marL="571500" indent="-571500" algn="just">
              <a:buFont typeface="Times New Roman" panose="02020603050405020304" pitchFamily="18" charset="0"/>
              <a:buChar char="‐"/>
            </a:pPr>
            <a:r>
              <a:rPr lang="en-US" sz="4000" kern="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In order to compensate for the Inter-symbol interference(ISI) occurring between channels, a de-emphasis type equalizer    was designed to increase the time and voltage margin of the   transmitter.</a:t>
            </a:r>
            <a:endParaRPr lang="en-US" sz="4000" dirty="0"/>
          </a:p>
          <a:p>
            <a:pPr algn="just"/>
            <a:endParaRPr lang="en-US" sz="4000" dirty="0"/>
          </a:p>
        </p:txBody>
      </p:sp>
      <p:grpSp>
        <p:nvGrpSpPr>
          <p:cNvPr id="65" name="그룹 64">
            <a:extLst>
              <a:ext uri="{FF2B5EF4-FFF2-40B4-BE49-F238E27FC236}">
                <a16:creationId xmlns:a16="http://schemas.microsoft.com/office/drawing/2014/main" id="{926E3F27-2BB9-45BC-AAFC-DC048F7E3F06}"/>
              </a:ext>
            </a:extLst>
          </p:cNvPr>
          <p:cNvGrpSpPr/>
          <p:nvPr/>
        </p:nvGrpSpPr>
        <p:grpSpPr>
          <a:xfrm>
            <a:off x="16126838" y="29817740"/>
            <a:ext cx="12599273" cy="5899340"/>
            <a:chOff x="16017891" y="30391607"/>
            <a:chExt cx="11992566" cy="5475493"/>
          </a:xfrm>
        </p:grpSpPr>
        <p:pic>
          <p:nvPicPr>
            <p:cNvPr id="66" name="그림 65">
              <a:extLst>
                <a:ext uri="{FF2B5EF4-FFF2-40B4-BE49-F238E27FC236}">
                  <a16:creationId xmlns:a16="http://schemas.microsoft.com/office/drawing/2014/main" id="{BE831C38-4082-4D50-B462-2925897454AD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17895" y="30391607"/>
              <a:ext cx="11992562" cy="547549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그림 66">
              <a:extLst>
                <a:ext uri="{FF2B5EF4-FFF2-40B4-BE49-F238E27FC236}">
                  <a16:creationId xmlns:a16="http://schemas.microsoft.com/office/drawing/2014/main" id="{8CF839BC-1169-4712-8991-87DE81E51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6017891" y="30475847"/>
              <a:ext cx="2917808" cy="5177139"/>
            </a:xfrm>
            <a:prstGeom prst="rect">
              <a:avLst/>
            </a:prstGeom>
          </p:spPr>
        </p:pic>
        <p:sp>
          <p:nvSpPr>
            <p:cNvPr id="68" name="직사각형 67">
              <a:extLst>
                <a:ext uri="{FF2B5EF4-FFF2-40B4-BE49-F238E27FC236}">
                  <a16:creationId xmlns:a16="http://schemas.microsoft.com/office/drawing/2014/main" id="{CFBF0331-191E-46A8-A6A0-6DC409CAC1AC}"/>
                </a:ext>
              </a:extLst>
            </p:cNvPr>
            <p:cNvSpPr/>
            <p:nvPr/>
          </p:nvSpPr>
          <p:spPr>
            <a:xfrm>
              <a:off x="17003204" y="35021462"/>
              <a:ext cx="1197755" cy="420750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762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3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PLL</a:t>
              </a:r>
              <a:endParaRPr lang="en-US" sz="5400" b="1" dirty="0">
                <a:solidFill>
                  <a:srgbClr val="FFFF00"/>
                </a:solidFill>
              </a:endParaRPr>
            </a:p>
          </p:txBody>
        </p:sp>
        <p:sp>
          <p:nvSpPr>
            <p:cNvPr id="69" name="직사각형 68">
              <a:extLst>
                <a:ext uri="{FF2B5EF4-FFF2-40B4-BE49-F238E27FC236}">
                  <a16:creationId xmlns:a16="http://schemas.microsoft.com/office/drawing/2014/main" id="{89D444E8-ADEC-46E8-9629-EFD02B349137}"/>
                </a:ext>
              </a:extLst>
            </p:cNvPr>
            <p:cNvSpPr/>
            <p:nvPr/>
          </p:nvSpPr>
          <p:spPr>
            <a:xfrm rot="16200000">
              <a:off x="15858903" y="32798666"/>
              <a:ext cx="1976121" cy="1197756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762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3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FFFF00"/>
                  </a:solidFill>
                </a:rPr>
                <a:t>TX Driver &amp; </a:t>
              </a:r>
            </a:p>
            <a:p>
              <a:pPr algn="ctr"/>
              <a:r>
                <a:rPr lang="en-US" sz="2400" b="1" dirty="0">
                  <a:solidFill>
                    <a:srgbClr val="FFFF00"/>
                  </a:solidFill>
                </a:rPr>
                <a:t>PRBS Checker</a:t>
              </a:r>
            </a:p>
          </p:txBody>
        </p:sp>
      </p:grpSp>
      <p:sp>
        <p:nvSpPr>
          <p:cNvPr id="4" name="직사각형 3">
            <a:extLst>
              <a:ext uri="{FF2B5EF4-FFF2-40B4-BE49-F238E27FC236}">
                <a16:creationId xmlns:a16="http://schemas.microsoft.com/office/drawing/2014/main" id="{DA609808-EC79-4D48-A02D-D8517B72B9C3}"/>
              </a:ext>
            </a:extLst>
          </p:cNvPr>
          <p:cNvSpPr/>
          <p:nvPr/>
        </p:nvSpPr>
        <p:spPr>
          <a:xfrm>
            <a:off x="9744031" y="40139713"/>
            <a:ext cx="206974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323232"/>
                </a:solidFill>
                <a:latin typeface="Nanum Gothic"/>
              </a:rPr>
              <a:t>The chip fabrication and EDA tool were supported by the IC Design Education Center(IDEC), Korea.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1688</TotalTime>
  <Words>274</Words>
  <Application>Microsoft Office PowerPoint</Application>
  <PresentationFormat>사용자 지정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Nanum Gothic</vt:lpstr>
      <vt:lpstr>한양신명조</vt:lpstr>
      <vt:lpstr>Arial</vt:lpstr>
      <vt:lpstr>Calibri</vt:lpstr>
      <vt:lpstr>Calibri Light</vt:lpstr>
      <vt:lpstr>Times New Roman</vt:lpstr>
      <vt:lpstr>맑은 고딕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수연 윤</cp:lastModifiedBy>
  <cp:revision>46</cp:revision>
  <dcterms:created xsi:type="dcterms:W3CDTF">2018-03-08T06:02:33Z</dcterms:created>
  <dcterms:modified xsi:type="dcterms:W3CDTF">2022-05-09T08:04:27Z</dcterms:modified>
</cp:coreProperties>
</file>